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620" r:id="rId2"/>
    <p:sldId id="633" r:id="rId3"/>
    <p:sldId id="656" r:id="rId4"/>
    <p:sldId id="657" r:id="rId5"/>
    <p:sldId id="256" r:id="rId6"/>
    <p:sldId id="263" r:id="rId7"/>
    <p:sldId id="576" r:id="rId8"/>
    <p:sldId id="638" r:id="rId9"/>
    <p:sldId id="650" r:id="rId10"/>
    <p:sldId id="651" r:id="rId11"/>
    <p:sldId id="652" r:id="rId12"/>
    <p:sldId id="649" r:id="rId13"/>
    <p:sldId id="634" r:id="rId14"/>
    <p:sldId id="653" r:id="rId15"/>
    <p:sldId id="654" r:id="rId16"/>
    <p:sldId id="65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88" autoAdjust="0"/>
    <p:restoredTop sz="91441" autoAdjust="0"/>
  </p:normalViewPr>
  <p:slideViewPr>
    <p:cSldViewPr snapToGrid="0">
      <p:cViewPr>
        <p:scale>
          <a:sx n="70" d="100"/>
          <a:sy n="70" d="100"/>
        </p:scale>
        <p:origin x="46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519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2403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5186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194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1355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7933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797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1472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30373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53467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4923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9021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59549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4295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19/08/2019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997418"/>
              </p:ext>
            </p:extLst>
          </p:nvPr>
        </p:nvGraphicFramePr>
        <p:xfrm>
          <a:off x="1243" y="830358"/>
          <a:ext cx="6856757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8567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Comparing Thermal Energy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whether the temperature or the volume of the objects is the same.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Same temperature = larger object has more thermal energy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Same volume = hotter object has more thermal energy</a:t>
                      </a:r>
                    </a:p>
                    <a:p>
                      <a:pPr marL="457200" indent="-457200">
                        <a:buFont typeface="+mj-lt"/>
                        <a:buAutoNum type="arabicPeriod" startAt="3"/>
                      </a:pPr>
                      <a:r>
                        <a:rPr lang="en-AU" sz="2000" b="0" baseline="0" dirty="0" smtClean="0"/>
                        <a:t>Explain why the object has more thermal energy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" name="Title 1"/>
          <p:cNvSpPr txBox="1">
            <a:spLocks/>
          </p:cNvSpPr>
          <p:nvPr/>
        </p:nvSpPr>
        <p:spPr>
          <a:xfrm>
            <a:off x="0" y="3184451"/>
            <a:ext cx="5848350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objects are the same ________. The __________ has more thermal energy because _________________.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491" t="18372" r="52953" b="11400"/>
          <a:stretch/>
        </p:blipFill>
        <p:spPr>
          <a:xfrm>
            <a:off x="7796167" y="1816462"/>
            <a:ext cx="3435350" cy="35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6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12192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You are now going to plan an investigation to test the effectiveness of different insulating materials.</a:t>
            </a:r>
          </a:p>
          <a:p>
            <a:endParaRPr lang="en-AU" sz="2800" b="1" dirty="0"/>
          </a:p>
          <a:p>
            <a:r>
              <a:rPr lang="en-AU" sz="2800" dirty="0" smtClean="0"/>
              <a:t>You are going to conduct an experiment similar to the one shown below.</a:t>
            </a:r>
          </a:p>
          <a:p>
            <a:endParaRPr lang="en-AU" sz="2800" dirty="0"/>
          </a:p>
          <a:p>
            <a:r>
              <a:rPr lang="en-AU" sz="2800" dirty="0" smtClean="0"/>
              <a:t>You will fill a small beaker with hot water and 					    place it inside a larger beaker.  The space between 					       the two beakers will be filled with an insulating 				          material of your choice.</a:t>
            </a:r>
          </a:p>
          <a:p>
            <a:endParaRPr lang="en-AU" sz="2800" dirty="0"/>
          </a:p>
          <a:p>
            <a:r>
              <a:rPr lang="en-AU" sz="2800" dirty="0" smtClean="0"/>
              <a:t>You will need to measure the temperature of the 					   water in the small beaker over a period of time.</a:t>
            </a:r>
            <a:endParaRPr lang="en-AU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239" y="2546761"/>
            <a:ext cx="4698110" cy="419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1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119828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You are now going to plan an investigation to test the effectiveness of different insulating materials.</a:t>
            </a:r>
          </a:p>
          <a:p>
            <a:endParaRPr lang="en-AU" sz="2800" b="1" dirty="0"/>
          </a:p>
          <a:p>
            <a:r>
              <a:rPr lang="en-AU" sz="2800" dirty="0" smtClean="0"/>
              <a:t>You will have access to the following materials to use as insulators:</a:t>
            </a:r>
          </a:p>
          <a:p>
            <a:r>
              <a:rPr lang="en-AU" sz="2800" dirty="0" smtClean="0"/>
              <a:t>Cotton wool, fabric, sawdust, packing peanuts</a:t>
            </a:r>
            <a:r>
              <a:rPr lang="en-AU" sz="2800" dirty="0"/>
              <a:t> </a:t>
            </a:r>
            <a:r>
              <a:rPr lang="en-AU" sz="2800" dirty="0" smtClean="0"/>
              <a:t>and newspaper.</a:t>
            </a:r>
          </a:p>
          <a:p>
            <a:endParaRPr lang="en-AU" sz="2800" dirty="0"/>
          </a:p>
          <a:p>
            <a:r>
              <a:rPr lang="en-AU" sz="2800" dirty="0" smtClean="0"/>
              <a:t>Your group will need to test </a:t>
            </a:r>
            <a:r>
              <a:rPr lang="en-AU" sz="2800" b="1" dirty="0" smtClean="0"/>
              <a:t>three</a:t>
            </a:r>
            <a:r>
              <a:rPr lang="en-AU" sz="2800" dirty="0" smtClean="0"/>
              <a:t> materials, as well as air to represent no insulating material.  You will have one class period to conduct your investigation.</a:t>
            </a:r>
            <a:endParaRPr lang="en-AU" sz="2800" dirty="0" smtClean="0"/>
          </a:p>
        </p:txBody>
      </p:sp>
    </p:spTree>
    <p:extLst>
      <p:ext uri="{BB962C8B-B14F-4D97-AF65-F5344CB8AC3E}">
        <p14:creationId xmlns:p14="http://schemas.microsoft.com/office/powerpoint/2010/main" val="244597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119828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You are now going to plan an investigation to test the effectiveness of different insulating materials.</a:t>
            </a:r>
          </a:p>
          <a:p>
            <a:endParaRPr lang="en-AU" sz="2800" b="1" dirty="0"/>
          </a:p>
          <a:p>
            <a:r>
              <a:rPr lang="en-AU" sz="2800" dirty="0" smtClean="0"/>
              <a:t>You will be required to write up and hand in a report on your investigation, which will go towards your second semester report.</a:t>
            </a:r>
          </a:p>
          <a:p>
            <a:endParaRPr lang="en-AU" sz="2800" b="1" dirty="0"/>
          </a:p>
          <a:p>
            <a:r>
              <a:rPr lang="en-AU" sz="2800" dirty="0"/>
              <a:t>You may plan your investigation on your device or on </a:t>
            </a:r>
            <a:r>
              <a:rPr lang="en-AU" sz="2800" dirty="0" smtClean="0"/>
              <a:t>paper.</a:t>
            </a:r>
            <a:endParaRPr lang="en-AU" sz="2800" dirty="0"/>
          </a:p>
          <a:p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73528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289612"/>
              </p:ext>
            </p:extLst>
          </p:nvPr>
        </p:nvGraphicFramePr>
        <p:xfrm>
          <a:off x="9877646" y="193455"/>
          <a:ext cx="2110563" cy="1950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10563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Insulating Materials Available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Cotton wool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Fabric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Sawdust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Packing Peanuts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Newspaper</a:t>
                      </a:r>
                      <a:endParaRPr lang="en-AU" b="1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732983"/>
            <a:ext cx="119828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Writing your aim</a:t>
            </a:r>
          </a:p>
          <a:p>
            <a:endParaRPr lang="en-AU" sz="2800" b="1" dirty="0"/>
          </a:p>
          <a:p>
            <a:r>
              <a:rPr lang="en-AU" sz="2800" dirty="0" smtClean="0"/>
              <a:t>A statement of what are you trying to find out in this investigation.</a:t>
            </a:r>
          </a:p>
          <a:p>
            <a:endParaRPr lang="en-AU" sz="2800" dirty="0"/>
          </a:p>
          <a:p>
            <a:r>
              <a:rPr lang="en-AU" sz="2800" dirty="0" smtClean="0"/>
              <a:t>Write your aim in the form:	“To find out if/whether/which . . . .”</a:t>
            </a:r>
          </a:p>
          <a:p>
            <a:endParaRPr lang="en-AU" sz="2800" dirty="0"/>
          </a:p>
          <a:p>
            <a:endParaRPr lang="en-AU" sz="2800" dirty="0" smtClean="0"/>
          </a:p>
          <a:p>
            <a:endParaRPr lang="en-AU" sz="2800" dirty="0"/>
          </a:p>
          <a:p>
            <a:r>
              <a:rPr lang="en-AU" sz="2800" dirty="0" smtClean="0"/>
              <a:t>Before you continue, your group needs to choose your insulators</a:t>
            </a:r>
            <a:endParaRPr lang="en-AU" sz="2800" dirty="0"/>
          </a:p>
          <a:p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424707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289612"/>
              </p:ext>
            </p:extLst>
          </p:nvPr>
        </p:nvGraphicFramePr>
        <p:xfrm>
          <a:off x="9877646" y="193455"/>
          <a:ext cx="2110563" cy="1950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10563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Insulating Materials Available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Cotton wool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Fabric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Sawdust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Packing Peanuts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Newspaper</a:t>
                      </a:r>
                      <a:endParaRPr lang="en-AU" b="1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732983"/>
            <a:ext cx="1198289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Writing your hypothesis</a:t>
            </a:r>
          </a:p>
          <a:p>
            <a:endParaRPr lang="en-AU" sz="2800" b="1" dirty="0"/>
          </a:p>
          <a:p>
            <a:r>
              <a:rPr lang="en-AU" sz="2800" dirty="0" smtClean="0"/>
              <a:t>A testable statement of what you believe will be the outcome of 		     the </a:t>
            </a:r>
            <a:r>
              <a:rPr lang="en-AU" sz="2800" dirty="0" smtClean="0"/>
              <a:t>experiment.  </a:t>
            </a:r>
          </a:p>
          <a:p>
            <a:endParaRPr lang="en-AU" sz="2800" dirty="0"/>
          </a:p>
          <a:p>
            <a:r>
              <a:rPr lang="en-AU" sz="2800" dirty="0" smtClean="0"/>
              <a:t>Write your hypothesis as a statement, for example: “Air is the most effective thermal insulator”</a:t>
            </a:r>
            <a:endParaRPr lang="en-AU" sz="2800" dirty="0"/>
          </a:p>
          <a:p>
            <a:endParaRPr lang="en-AU" sz="2800" b="1" dirty="0"/>
          </a:p>
          <a:p>
            <a:r>
              <a:rPr lang="en-AU" sz="2800" dirty="0" smtClean="0"/>
              <a:t>Do </a:t>
            </a:r>
            <a:r>
              <a:rPr lang="en-AU" sz="2800" dirty="0"/>
              <a:t>not use the words “I predict” or “I </a:t>
            </a:r>
            <a:r>
              <a:rPr lang="en-AU" sz="2800" dirty="0" smtClean="0"/>
              <a:t>think”.</a:t>
            </a:r>
          </a:p>
          <a:p>
            <a:r>
              <a:rPr lang="en-AU" sz="2800" dirty="0" smtClean="0"/>
              <a:t>Do not write it in the form of “this will happen” as this becomes a prediction, not a hypothesis.</a:t>
            </a:r>
            <a:endParaRPr lang="en-AU" sz="2800" dirty="0"/>
          </a:p>
          <a:p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315061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289612"/>
              </p:ext>
            </p:extLst>
          </p:nvPr>
        </p:nvGraphicFramePr>
        <p:xfrm>
          <a:off x="9877646" y="193455"/>
          <a:ext cx="2110563" cy="1950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10563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Insulating Materials Available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Cotton wool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Fabric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Sawdust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Packing Peanuts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Newspaper</a:t>
                      </a:r>
                      <a:endParaRPr lang="en-AU" b="1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732983"/>
            <a:ext cx="1198289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Identifying the Variables</a:t>
            </a:r>
          </a:p>
          <a:p>
            <a:endParaRPr lang="en-AU" sz="2800" b="1" dirty="0"/>
          </a:p>
          <a:p>
            <a:r>
              <a:rPr lang="en-AU" sz="2800" dirty="0" smtClean="0"/>
              <a:t>You need to think about how to make your investigation a fair test.</a:t>
            </a:r>
          </a:p>
          <a:p>
            <a:endParaRPr lang="en-AU" sz="2800" dirty="0"/>
          </a:p>
          <a:p>
            <a:r>
              <a:rPr lang="en-AU" sz="2800" dirty="0" smtClean="0"/>
              <a:t>Identify the variables in your investigation: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Independent </a:t>
            </a:r>
            <a:r>
              <a:rPr lang="en-AU" sz="2800" dirty="0" smtClean="0"/>
              <a:t>variable (what you are changing)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Dependent</a:t>
            </a:r>
            <a:r>
              <a:rPr lang="en-AU" sz="2800" dirty="0" smtClean="0"/>
              <a:t> variable (what you are measuring/observing)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Controlled</a:t>
            </a:r>
            <a:r>
              <a:rPr lang="en-AU" sz="2800" dirty="0" smtClean="0"/>
              <a:t> variables (what you need to keep the same) – </a:t>
            </a:r>
            <a:r>
              <a:rPr lang="en-AU" sz="2800" b="1" dirty="0" smtClean="0"/>
              <a:t>at least 3</a:t>
            </a:r>
            <a:endParaRPr lang="en-AU" sz="2800" b="1" dirty="0"/>
          </a:p>
          <a:p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37456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89546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</a:t>
            </a:r>
            <a:r>
              <a:rPr lang="en-AU" sz="3200" dirty="0" smtClean="0"/>
              <a:t>t Practice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289612"/>
              </p:ext>
            </p:extLst>
          </p:nvPr>
        </p:nvGraphicFramePr>
        <p:xfrm>
          <a:off x="9877646" y="193455"/>
          <a:ext cx="2110563" cy="1950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10563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Insulating Materials Available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Cotton wool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Fabric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Sawdust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Packing Peanuts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Newspaper</a:t>
                      </a:r>
                      <a:endParaRPr lang="en-AU" b="1" baseline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732983"/>
            <a:ext cx="1198289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List of Equipment and Diagram</a:t>
            </a:r>
          </a:p>
          <a:p>
            <a:r>
              <a:rPr lang="en-AU" sz="2800" dirty="0" smtClean="0"/>
              <a:t>Make a list of all the equipment you will need to use in your 	           investigation (include the materials you will be testing) and d</a:t>
            </a:r>
            <a:r>
              <a:rPr lang="en-AU" sz="2800" dirty="0" smtClean="0"/>
              <a:t>raw a 	        labelled diagram of how you will set up your equipment.</a:t>
            </a:r>
          </a:p>
          <a:p>
            <a:endParaRPr lang="en-AU" sz="2800" dirty="0"/>
          </a:p>
          <a:p>
            <a:r>
              <a:rPr lang="en-AU" sz="2800" b="1" dirty="0" smtClean="0"/>
              <a:t>Method</a:t>
            </a:r>
          </a:p>
          <a:p>
            <a:r>
              <a:rPr lang="en-AU" sz="2800" dirty="0" smtClean="0"/>
              <a:t>Write a method by which you can change one variable and measure its affect on the other.</a:t>
            </a:r>
          </a:p>
          <a:p>
            <a:r>
              <a:rPr lang="en-AU" sz="2800" dirty="0" smtClean="0"/>
              <a:t>Be specific with the steps in your method.  You may need to revise it before you write the report.</a:t>
            </a:r>
          </a:p>
          <a:p>
            <a:endParaRPr lang="en-AU" sz="2800" dirty="0"/>
          </a:p>
          <a:p>
            <a:r>
              <a:rPr lang="en-AU" sz="2800" b="1" dirty="0" smtClean="0"/>
              <a:t>Results</a:t>
            </a:r>
          </a:p>
          <a:p>
            <a:r>
              <a:rPr lang="en-AU" sz="2800" dirty="0" smtClean="0"/>
              <a:t>Construct a table so that you can record the changes in the variables.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89975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997418"/>
              </p:ext>
            </p:extLst>
          </p:nvPr>
        </p:nvGraphicFramePr>
        <p:xfrm>
          <a:off x="1243" y="830358"/>
          <a:ext cx="6856757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8567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Comparing Thermal Energy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whether the temperature or the volume of the objects is the same.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Same temperature = larger object has more thermal energy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Same volume = hotter object has more thermal energy</a:t>
                      </a:r>
                    </a:p>
                    <a:p>
                      <a:pPr marL="457200" indent="-457200">
                        <a:buFont typeface="+mj-lt"/>
                        <a:buAutoNum type="arabicPeriod" startAt="3"/>
                      </a:pPr>
                      <a:r>
                        <a:rPr lang="en-AU" sz="2000" b="0" baseline="0" dirty="0" smtClean="0"/>
                        <a:t>Explain why the object has more thermal energy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0" y="3184451"/>
            <a:ext cx="5848350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objects are the same ________. The __________ has more thermal energy because _________________.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393" y="1866678"/>
            <a:ext cx="3994150" cy="316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8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Thermal Energy Transfer: Conduction</a:t>
            </a:r>
            <a:endParaRPr lang="en-AU" sz="2800" b="1" dirty="0"/>
          </a:p>
          <a:p>
            <a:r>
              <a:rPr lang="en-AU" sz="2800" dirty="0"/>
              <a:t>When two objects are in direct contact, thermal energy is transferred through </a:t>
            </a:r>
            <a:r>
              <a:rPr lang="en-AU" sz="2800" b="1" dirty="0"/>
              <a:t>conduction</a:t>
            </a:r>
            <a:r>
              <a:rPr lang="en-AU" sz="2800" dirty="0"/>
              <a:t>.</a:t>
            </a:r>
          </a:p>
          <a:p>
            <a:endParaRPr lang="en-AU" sz="2800" dirty="0" smtClean="0"/>
          </a:p>
          <a:p>
            <a:r>
              <a:rPr lang="en-AU" sz="2800" dirty="0" smtClean="0"/>
              <a:t>Consider </a:t>
            </a:r>
            <a:r>
              <a:rPr lang="en-AU" sz="2800" dirty="0" smtClean="0"/>
              <a:t>what happens when an ice cube sits in your hand: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particles in your hand are at a higher temperature, so they have more kinetic energy and vibrate faster.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quickly vibrating particles in your hand bump into the slower moving particles in the ice cube.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When the particles collide, energy transfers from your hand to the ice cube, causing it to warm up.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770" t="8777"/>
          <a:stretch/>
        </p:blipFill>
        <p:spPr>
          <a:xfrm>
            <a:off x="7673009" y="4582285"/>
            <a:ext cx="4418671" cy="2187718"/>
          </a:xfrm>
          <a:prstGeom prst="rect">
            <a:avLst/>
          </a:prstGeom>
        </p:spPr>
      </p:pic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803209"/>
              </p:ext>
            </p:extLst>
          </p:nvPr>
        </p:nvGraphicFramePr>
        <p:xfrm>
          <a:off x="8906862" y="148208"/>
          <a:ext cx="3064789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Describe what happens when you </a:t>
                      </a:r>
                      <a:r>
                        <a:rPr lang="en-AU" baseline="0" dirty="0" smtClean="0"/>
                        <a:t>touch a hot object.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43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3080" y="1861787"/>
            <a:ext cx="3761547" cy="22647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120846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Thermal Energy Transfer: Convection</a:t>
            </a:r>
            <a:endParaRPr lang="en-AU" sz="2800" b="1" dirty="0"/>
          </a:p>
          <a:p>
            <a:r>
              <a:rPr lang="en-AU" sz="2800" dirty="0"/>
              <a:t>Thermal energy moves by </a:t>
            </a:r>
            <a:r>
              <a:rPr lang="en-AU" sz="2800" b="1" dirty="0"/>
              <a:t>convection</a:t>
            </a:r>
            <a:r>
              <a:rPr lang="en-AU" sz="2800" dirty="0"/>
              <a:t> in liquids and gases.</a:t>
            </a:r>
          </a:p>
          <a:p>
            <a:r>
              <a:rPr lang="en-AU" sz="2800" dirty="0"/>
              <a:t>Convection currents carry thermal energy through liquids </a:t>
            </a:r>
            <a:r>
              <a:rPr lang="en-AU" sz="2800" dirty="0" smtClean="0"/>
              <a:t>			     and </a:t>
            </a:r>
            <a:r>
              <a:rPr lang="en-AU" sz="2800" dirty="0"/>
              <a:t>gases as the particles move.</a:t>
            </a:r>
          </a:p>
          <a:p>
            <a:endParaRPr lang="en-AU" sz="2800" dirty="0" smtClean="0"/>
          </a:p>
          <a:p>
            <a:r>
              <a:rPr lang="en-AU" sz="2800" dirty="0" smtClean="0"/>
              <a:t>Consider </a:t>
            </a:r>
            <a:r>
              <a:rPr lang="en-AU" sz="2800" dirty="0" smtClean="0"/>
              <a:t>what happens when water is heated in a saucepan: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Thermal energy is transferred from the saucepan to the </a:t>
            </a:r>
            <a:r>
              <a:rPr lang="en-AU" sz="2800" dirty="0" smtClean="0"/>
              <a:t>			  water </a:t>
            </a:r>
            <a:r>
              <a:rPr lang="en-AU" sz="2800" dirty="0" smtClean="0"/>
              <a:t>through conduction.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water particles in contact with the metal heat up and become less dense.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heated particles begin to rise, and cooler ones take their place.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heated water particles take thermal energy with them as they move.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371330"/>
              </p:ext>
            </p:extLst>
          </p:nvPr>
        </p:nvGraphicFramePr>
        <p:xfrm>
          <a:off x="8789881" y="307307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Think, Pair, Share: </a:t>
                      </a:r>
                      <a:r>
                        <a:rPr lang="en-AU" baseline="0" dirty="0" smtClean="0"/>
                        <a:t>Describe another </a:t>
                      </a:r>
                      <a:r>
                        <a:rPr lang="en-AU" baseline="0" dirty="0" smtClean="0"/>
                        <a:t>situation where thermal energy is transferred by convection.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2844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F0"/>
            </a:solidFill>
          </a:ln>
        </p:spPr>
        <p:txBody>
          <a:bodyPr anchor="ctr"/>
          <a:lstStyle/>
          <a:p>
            <a:r>
              <a:rPr lang="en-AU" dirty="0" smtClean="0"/>
              <a:t>Thermal Conductors and Insulators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591425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1994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Identify and describe </a:t>
            </a:r>
            <a:r>
              <a:rPr lang="en-AU" sz="2800" dirty="0" smtClean="0"/>
              <a:t>thermal conductors and insulators.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Plan an experiment to investigate the effectiveness of different insulators</a:t>
            </a:r>
            <a:r>
              <a:rPr lang="en-AU" sz="2800" dirty="0" smtClean="0"/>
              <a:t>.</a:t>
            </a:r>
            <a:endParaRPr lang="en-AU" sz="2800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0" y="3207985"/>
            <a:ext cx="704625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Think, Pair, Share:  </a:t>
            </a:r>
            <a:r>
              <a:rPr lang="en-AU" sz="2800" dirty="0" smtClean="0"/>
              <a:t>Name two materials that thermal energy can travel through easily by conduction.  Name two materials that thermal energy cannot travel through easily by conduction.</a:t>
            </a:r>
            <a:endParaRPr lang="en-AU" sz="2800" dirty="0" smtClean="0"/>
          </a:p>
        </p:txBody>
      </p:sp>
      <p:pic>
        <p:nvPicPr>
          <p:cNvPr id="7" name="Picture 2" descr="Image result for dog lying on beach towel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1" r="15019"/>
          <a:stretch/>
        </p:blipFill>
        <p:spPr bwMode="auto">
          <a:xfrm>
            <a:off x="7775388" y="3309817"/>
            <a:ext cx="3819293" cy="322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52307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Thermal Energy </a:t>
            </a:r>
            <a:r>
              <a:rPr lang="en-AU" sz="2800" b="1" dirty="0" smtClean="0"/>
              <a:t>Transfer Through Conduction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Thermal energy is transferred from hot to cold objects.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When two objects are in direct contact, thermal energy is transferred through </a:t>
            </a:r>
            <a:r>
              <a:rPr lang="en-AU" sz="2800" b="1" dirty="0"/>
              <a:t>conduction</a:t>
            </a:r>
            <a:r>
              <a:rPr lang="en-AU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91505"/>
              </p:ext>
            </p:extLst>
          </p:nvPr>
        </p:nvGraphicFramePr>
        <p:xfrm>
          <a:off x="9523075" y="160203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Which way is heat transferred?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672788"/>
              </p:ext>
            </p:extLst>
          </p:nvPr>
        </p:nvGraphicFramePr>
        <p:xfrm>
          <a:off x="9523075" y="1363731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When does energy transfer by conduction occur?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97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Conductors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thermal conductor is any material that allows thermal energy to flow easily through 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Metals, for example copper and iron, are good conductors of thermal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conductors are better than others</a:t>
            </a:r>
            <a:r>
              <a:rPr lang="en-AU" sz="2800" dirty="0" smtClean="0"/>
              <a:t>, transferring energy more easily.</a:t>
            </a:r>
            <a:endParaRPr lang="en-AU" sz="2800" dirty="0" smtClean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055732"/>
              </p:ext>
            </p:extLst>
          </p:nvPr>
        </p:nvGraphicFramePr>
        <p:xfrm>
          <a:off x="8974125" y="148208"/>
          <a:ext cx="3064789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What is a thermal conductor?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582539"/>
              </p:ext>
            </p:extLst>
          </p:nvPr>
        </p:nvGraphicFramePr>
        <p:xfrm>
          <a:off x="8974124" y="1037777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type of materials make good conductors?  Name two examples of good conductors.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335" y="4088738"/>
            <a:ext cx="2577066" cy="24130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0772" y="4074638"/>
            <a:ext cx="3636446" cy="242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4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Insulators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thermal insulator is any material that prevents thermal energy from passing through 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Most non-metallic materials, for example air, plastic, wood and rubber, are good insulators of thermal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insulators are better at preventing energy transfer than others</a:t>
            </a:r>
            <a:r>
              <a:rPr lang="en-AU" sz="2800" dirty="0" smtClean="0"/>
              <a:t>.</a:t>
            </a:r>
            <a:endParaRPr lang="en-AU" sz="2800" dirty="0" smtClean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539207"/>
              </p:ext>
            </p:extLst>
          </p:nvPr>
        </p:nvGraphicFramePr>
        <p:xfrm>
          <a:off x="8974125" y="148208"/>
          <a:ext cx="3064789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What is a thermal insulator?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707260"/>
              </p:ext>
            </p:extLst>
          </p:nvPr>
        </p:nvGraphicFramePr>
        <p:xfrm>
          <a:off x="8974124" y="1037777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type of materials make good insulators?  Name two examples of good insulators.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6294815"/>
              </p:ext>
            </p:extLst>
          </p:nvPr>
        </p:nvGraphicFramePr>
        <p:xfrm>
          <a:off x="8974123" y="2470906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Why are the base and sides of saucepans often made from metal, while the handle is made from plastic?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23" y="4026593"/>
            <a:ext cx="3464553" cy="23055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1232" y="4025637"/>
            <a:ext cx="3461119" cy="23074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t="26977" b="11007"/>
          <a:stretch/>
        </p:blipFill>
        <p:spPr>
          <a:xfrm>
            <a:off x="8542572" y="4163823"/>
            <a:ext cx="3496340" cy="216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8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62693</TotalTime>
  <Words>913</Words>
  <Application>Microsoft Office PowerPoint</Application>
  <PresentationFormat>Widescreen</PresentationFormat>
  <Paragraphs>171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Thermal Conductors and Insulators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janelle.lagrange@gmail.com</cp:lastModifiedBy>
  <cp:revision>853</cp:revision>
  <dcterms:created xsi:type="dcterms:W3CDTF">2017-01-28T08:32:28Z</dcterms:created>
  <dcterms:modified xsi:type="dcterms:W3CDTF">2019-08-20T00:11:12Z</dcterms:modified>
</cp:coreProperties>
</file>